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ClrTx/>
              <a:buSzTx/>
              <a:buFontTx/>
              <a:buNone/>
              <a:defRPr b="0" sz="1800">
                <a:solidFill>
                  <a:srgbClr val="000000"/>
                </a:solidFill>
                <a:uFillTx/>
                <a:latin typeface="+mn-lt"/>
                <a:ea typeface="+mn-ea"/>
                <a:cs typeface="+mn-cs"/>
                <a:sym typeface="Gill Sans"/>
              </a:defRPr>
            </a:lvl2pPr>
            <a:lvl3pPr marL="0" indent="0" algn="ctr">
              <a:lnSpc>
                <a:spcPct val="100000"/>
              </a:lnSpc>
              <a:buClrTx/>
              <a:buSzTx/>
              <a:buFontTx/>
              <a:buNone/>
              <a:defRPr b="0" sz="1800">
                <a:solidFill>
                  <a:srgbClr val="000000"/>
                </a:solidFill>
                <a:uFillTx/>
                <a:latin typeface="+mn-lt"/>
                <a:ea typeface="+mn-ea"/>
                <a:cs typeface="+mn-cs"/>
                <a:sym typeface="Gill Sans"/>
              </a:defRPr>
            </a:lvl3pPr>
            <a:lvl4pPr marL="0" indent="0" algn="ctr">
              <a:lnSpc>
                <a:spcPct val="100000"/>
              </a:lnSpc>
              <a:buClrTx/>
              <a:buSzTx/>
              <a:buFontTx/>
              <a:buNone/>
              <a:defRPr b="0" sz="1800">
                <a:solidFill>
                  <a:srgbClr val="000000"/>
                </a:solidFill>
                <a:uFillTx/>
                <a:latin typeface="+mn-lt"/>
                <a:ea typeface="+mn-ea"/>
                <a:cs typeface="+mn-cs"/>
                <a:sym typeface="Gill Sans"/>
              </a:defRPr>
            </a:lvl4pPr>
            <a:lvl5pPr marL="0" indent="0" algn="ctr">
              <a:lnSpc>
                <a:spcPct val="100000"/>
              </a:lnSpc>
              <a:buClrTx/>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
        <p:nvSpPr>
          <p:cNvPr id="47" name="Shape 47"/>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8" name="Shape 48"/>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 Id="rId3" Type="http://schemas.openxmlformats.org/officeDocument/2006/relationships/hyperlink" Target="http://www.flickr.com/photos/michaelhooper/7876600000/"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hyperlink" Target="http://www.flickr.com/photos/davefayram/3803310706"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40"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p:nvPr>
            <p:ph type="title" idx="4294967295"/>
          </p:nvPr>
        </p:nvSpPr>
        <p:spPr>
          <a:xfrm>
            <a:off x="412750" y="1144587"/>
            <a:ext cx="8469313" cy="3611087"/>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1 - Course Overview &amp; Getting Started</a:t>
            </a:r>
          </a:p>
          <a:p>
            <a:pPr>
              <a:lnSpc>
                <a:spcPct val="70000"/>
              </a:lnSpc>
              <a:defRPr sz="4100"/>
            </a:pPr>
            <a:r>
              <a:t>Monday 21 March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1" name="Shape 21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Shape 212"/>
          <p:cNvSpPr/>
          <p:nvPr>
            <p:ph type="title"/>
          </p:nvPr>
        </p:nvSpPr>
        <p:spPr>
          <a:prstGeom prst="rect">
            <a:avLst/>
          </a:prstGeom>
        </p:spPr>
        <p:txBody>
          <a:bodyPr/>
          <a:lstStyle/>
          <a:p>
            <a:pPr/>
            <a:r>
              <a:t>CONTENT PHILOSOPHY</a:t>
            </a:r>
          </a:p>
        </p:txBody>
      </p:sp>
      <p:pic>
        <p:nvPicPr>
          <p:cNvPr id="213" name="pasted-image.png"/>
          <p:cNvPicPr>
            <a:picLocks noChangeAspect="1"/>
          </p:cNvPicPr>
          <p:nvPr/>
        </p:nvPicPr>
        <p:blipFill>
          <a:blip r:embed="rId2">
            <a:extLst/>
          </a:blip>
          <a:stretch>
            <a:fillRect/>
          </a:stretch>
        </p:blipFill>
        <p:spPr>
          <a:xfrm>
            <a:off x="1372830" y="1044337"/>
            <a:ext cx="6617415" cy="4101703"/>
          </a:xfrm>
          <a:prstGeom prst="rect">
            <a:avLst/>
          </a:prstGeom>
          <a:ln w="25400"/>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9" name="Shape 2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hape 220"/>
          <p:cNvSpPr/>
          <p:nvPr>
            <p:ph type="title"/>
          </p:nvPr>
        </p:nvSpPr>
        <p:spPr>
          <a:prstGeom prst="rect">
            <a:avLst/>
          </a:prstGeom>
        </p:spPr>
        <p:txBody>
          <a:bodyPr/>
          <a:lstStyle/>
          <a:p>
            <a:pPr/>
            <a:r>
              <a:t>CONTENT PHILOSOPHY</a:t>
            </a:r>
          </a:p>
        </p:txBody>
      </p:sp>
      <p:pic>
        <p:nvPicPr>
          <p:cNvPr id="221"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5" name="Shape 2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6" name="Shape 2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7" name="Shape 2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Shape 228"/>
          <p:cNvSpPr/>
          <p:nvPr>
            <p:ph type="title"/>
          </p:nvPr>
        </p:nvSpPr>
        <p:spPr>
          <a:prstGeom prst="rect">
            <a:avLst/>
          </a:prstGeom>
        </p:spPr>
        <p:txBody>
          <a:bodyPr/>
          <a:lstStyle/>
          <a:p>
            <a:pPr/>
            <a:r>
              <a:t>CONTENT PHILOSOPHY</a:t>
            </a:r>
          </a:p>
        </p:txBody>
      </p:sp>
      <p:pic>
        <p:nvPicPr>
          <p:cNvPr id="229"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pic>
        <p:nvPicPr>
          <p:cNvPr id="230" name=""/>
          <p:cNvPicPr>
            <a:picLocks noChangeAspect="0"/>
          </p:cNvPicPr>
          <p:nvPr/>
        </p:nvPicPr>
        <p:blipFill>
          <a:blip r:embed="rId3">
            <a:extLst/>
          </a:blip>
          <a:stretch>
            <a:fillRect/>
          </a:stretch>
        </p:blipFill>
        <p:spPr>
          <a:xfrm rot="19709670">
            <a:off x="710240" y="3008466"/>
            <a:ext cx="7942595" cy="254001"/>
          </a:xfrm>
          <a:prstGeom prst="rect">
            <a:avLst/>
          </a:prstGeom>
        </p:spPr>
      </p:pic>
      <p:pic>
        <p:nvPicPr>
          <p:cNvPr id="232" name=""/>
          <p:cNvPicPr>
            <a:picLocks noChangeAspect="0"/>
          </p:cNvPicPr>
          <p:nvPr/>
        </p:nvPicPr>
        <p:blipFill>
          <a:blip r:embed="rId4">
            <a:extLst/>
          </a:blip>
          <a:stretch>
            <a:fillRect/>
          </a:stretch>
        </p:blipFill>
        <p:spPr>
          <a:xfrm rot="12683109">
            <a:off x="863942" y="3008466"/>
            <a:ext cx="7635192" cy="254001"/>
          </a:xfrm>
          <a:prstGeom prst="rect">
            <a:avLst/>
          </a:prstGeom>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5" name="pasted-image-filtered.png"/>
          <p:cNvPicPr>
            <a:picLocks noChangeAspect="1"/>
          </p:cNvPicPr>
          <p:nvPr/>
        </p:nvPicPr>
        <p:blipFill>
          <a:blip r:embed="rId2">
            <a:extLst/>
          </a:blip>
          <a:stretch>
            <a:fillRect/>
          </a:stretch>
        </p:blipFill>
        <p:spPr>
          <a:xfrm>
            <a:off x="-35260" y="-342217"/>
            <a:ext cx="9596155" cy="5942234"/>
          </a:xfrm>
          <a:prstGeom prst="rect">
            <a:avLst/>
          </a:prstGeom>
          <a:ln w="25400"/>
        </p:spPr>
      </p:pic>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8" name="Shape 2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9" name="Shape 2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0" name="Shape 2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241" name="Shape 241"/>
          <p:cNvSpPr/>
          <p:nvPr>
            <p:ph type="title"/>
          </p:nvPr>
        </p:nvSpPr>
        <p:spPr>
          <a:prstGeom prst="rect">
            <a:avLst/>
          </a:prstGeom>
        </p:spPr>
        <p:txBody>
          <a:bodyPr/>
          <a:lstStyle>
            <a:lvl1pPr>
              <a:defRPr>
                <a:solidFill>
                  <a:srgbClr val="FFFFFF"/>
                </a:solidFill>
              </a:defRPr>
            </a:lvl1pPr>
          </a:lstStyle>
          <a:p>
            <a:pPr/>
            <a:r>
              <a:t>HOW TO SUCCEED</a:t>
            </a:r>
          </a:p>
        </p:txBody>
      </p:sp>
      <p:sp>
        <p:nvSpPr>
          <p:cNvPr id="242" name="Shape 242"/>
          <p:cNvSpPr/>
          <p:nvPr>
            <p:ph type="body" idx="1"/>
          </p:nvPr>
        </p:nvSpPr>
        <p:spPr>
          <a:prstGeom prst="rect">
            <a:avLst/>
          </a:prstGeom>
          <a:solidFill>
            <a:srgbClr val="000000">
              <a:alpha val="79075"/>
            </a:srgbClr>
          </a:solidFill>
        </p:spPr>
        <p:txBody>
          <a:bodyPr/>
          <a:lstStyle/>
          <a:p>
            <a:pPr>
              <a:lnSpc>
                <a:spcPct val="200000"/>
              </a:lnSpc>
              <a:buClrTx/>
              <a:defRPr>
                <a:solidFill>
                  <a:srgbClr val="FFFFFF"/>
                </a:solidFill>
              </a:defRPr>
            </a:pPr>
            <a:r>
              <a:t>Effort not prior knowledge</a:t>
            </a:r>
          </a:p>
          <a:p>
            <a:pPr>
              <a:lnSpc>
                <a:spcPct val="200000"/>
              </a:lnSpc>
              <a:buClrTx/>
              <a:defRPr>
                <a:solidFill>
                  <a:srgbClr val="FFFFFF"/>
                </a:solidFill>
              </a:defRPr>
            </a:pPr>
            <a:r>
              <a:t>Ask Questions</a:t>
            </a:r>
          </a:p>
          <a:p>
            <a:pPr>
              <a:lnSpc>
                <a:spcPct val="200000"/>
              </a:lnSpc>
              <a:buClrTx/>
              <a:defRPr>
                <a:solidFill>
                  <a:srgbClr val="FFFFFF"/>
                </a:solidFill>
              </a:defRPr>
            </a:pPr>
            <a:r>
              <a:t>Communicate what you’ve learned</a:t>
            </a:r>
          </a:p>
          <a:p>
            <a:pPr>
              <a:lnSpc>
                <a:spcPct val="200000"/>
              </a:lnSpc>
              <a:buClrTx/>
              <a:defRPr>
                <a:solidFill>
                  <a:srgbClr val="FFFFFF"/>
                </a:solidFill>
              </a:defRPr>
            </a:pPr>
            <a:r>
              <a:t>Help your Classmates</a:t>
            </a:r>
          </a:p>
          <a:p>
            <a:pPr>
              <a:lnSpc>
                <a:spcPct val="200000"/>
              </a:lnSpc>
              <a:buClrTx/>
              <a:defRPr>
                <a:solidFill>
                  <a:srgbClr val="FFFFFF"/>
                </a:solidFill>
              </a:defRPr>
            </a:pPr>
            <a:r>
              <a:t>Be patient with yourself</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8" name="Shape 2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Shape 249"/>
          <p:cNvSpPr/>
          <p:nvPr>
            <p:ph type="title"/>
          </p:nvPr>
        </p:nvSpPr>
        <p:spPr>
          <a:prstGeom prst="rect">
            <a:avLst/>
          </a:prstGeom>
        </p:spPr>
        <p:txBody>
          <a:bodyPr/>
          <a:lstStyle/>
          <a:p>
            <a:pPr/>
            <a:r>
              <a:t>TYPICAL CLASS</a:t>
            </a:r>
          </a:p>
        </p:txBody>
      </p:sp>
      <p:sp>
        <p:nvSpPr>
          <p:cNvPr id="250" name="Shape 250"/>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Guest Speaker (sometimes)</a:t>
            </a:r>
          </a:p>
          <a:p>
            <a:pPr marL="190500" indent="-190500" defTabSz="1524000">
              <a:lnSpc>
                <a:spcPct val="110000"/>
              </a:lnSpc>
              <a:spcBef>
                <a:spcPts val="500"/>
              </a:spcBef>
              <a:buClrTx/>
              <a:buSzPct val="86000"/>
              <a:defRPr b="0"/>
            </a:pPr>
            <a:r>
              <a:t>Overview of lesson objectives</a:t>
            </a:r>
          </a:p>
          <a:p>
            <a:pPr marL="190500" indent="-190500" defTabSz="1524000">
              <a:lnSpc>
                <a:spcPct val="110000"/>
              </a:lnSpc>
              <a:spcBef>
                <a:spcPts val="500"/>
              </a:spcBef>
              <a:buClrTx/>
              <a:buSzPct val="86000"/>
              <a:defRPr b="0"/>
            </a:pPr>
            <a:r>
              <a:t>Motivating Problem</a:t>
            </a:r>
          </a:p>
          <a:p>
            <a:pPr marL="190500" indent="-190500" defTabSz="1524000">
              <a:lnSpc>
                <a:spcPct val="110000"/>
              </a:lnSpc>
              <a:spcBef>
                <a:spcPts val="500"/>
              </a:spcBef>
              <a:buClrTx/>
              <a:buSzPct val="86000"/>
              <a:defRPr b="0"/>
            </a:pPr>
            <a:r>
              <a:t>Theory</a:t>
            </a:r>
          </a:p>
          <a:p>
            <a:pPr marL="190500" indent="-190500" defTabSz="1524000">
              <a:lnSpc>
                <a:spcPct val="110000"/>
              </a:lnSpc>
              <a:spcBef>
                <a:spcPts val="500"/>
              </a:spcBef>
              <a:buClrTx/>
              <a:buSzPct val="86000"/>
              <a:defRPr b="0"/>
            </a:pPr>
            <a:r>
              <a:t>Lab</a:t>
            </a:r>
          </a:p>
          <a:p>
            <a:pPr lvl="1" marL="381000" indent="-190500" defTabSz="1524000">
              <a:lnSpc>
                <a:spcPct val="110000"/>
              </a:lnSpc>
              <a:spcBef>
                <a:spcPts val="500"/>
              </a:spcBef>
              <a:buClrTx/>
              <a:buSzPct val="86000"/>
              <a:defRPr b="0"/>
            </a:pPr>
            <a:r>
              <a:t>Code Walk Through</a:t>
            </a:r>
          </a:p>
          <a:p>
            <a:pPr lvl="1" marL="381000" indent="-190500" defTabSz="1524000">
              <a:lnSpc>
                <a:spcPct val="110000"/>
              </a:lnSpc>
              <a:spcBef>
                <a:spcPts val="500"/>
              </a:spcBef>
              <a:buClrTx/>
              <a:buSzPct val="86000"/>
              <a:defRPr b="0"/>
            </a:pPr>
            <a:r>
              <a:t>Code Exercises</a:t>
            </a:r>
          </a:p>
          <a:p>
            <a:pPr marL="190500" indent="-190500" defTabSz="1524000">
              <a:lnSpc>
                <a:spcPct val="110000"/>
              </a:lnSpc>
              <a:spcBef>
                <a:spcPts val="500"/>
              </a:spcBef>
              <a:buClrTx/>
              <a:buSzPct val="86000"/>
              <a:defRPr b="0"/>
            </a:pPr>
            <a:r>
              <a:t>Class Discussion</a:t>
            </a:r>
          </a:p>
          <a:p>
            <a:pPr lvl="1" marL="381000" indent="-190500" defTabSz="1524000">
              <a:lnSpc>
                <a:spcPct val="110000"/>
              </a:lnSpc>
              <a:spcBef>
                <a:spcPts val="500"/>
              </a:spcBef>
              <a:buClrTx/>
              <a:buSzPct val="86000"/>
              <a:defRPr b="0"/>
            </a:pPr>
            <a:r>
              <a:t>Homework </a:t>
            </a:r>
          </a:p>
          <a:p>
            <a:pPr lvl="1" marL="381000" indent="-190500" defTabSz="1524000">
              <a:lnSpc>
                <a:spcPct val="110000"/>
              </a:lnSpc>
              <a:spcBef>
                <a:spcPts val="500"/>
              </a:spcBef>
              <a:buClrTx/>
              <a:buSzPct val="86000"/>
              <a:defRPr b="0"/>
            </a:pPr>
            <a:r>
              <a:t>Readings</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6" name="Shape 2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7" name="Shape 257"/>
          <p:cNvSpPr/>
          <p:nvPr>
            <p:ph type="title"/>
          </p:nvPr>
        </p:nvSpPr>
        <p:spPr>
          <a:prstGeom prst="rect">
            <a:avLst/>
          </a:prstGeom>
        </p:spPr>
        <p:txBody>
          <a:bodyPr/>
          <a:lstStyle/>
          <a:p>
            <a:pPr/>
            <a:r>
              <a:t>LOGISTICS</a:t>
            </a:r>
          </a:p>
        </p:txBody>
      </p:sp>
      <p:sp>
        <p:nvSpPr>
          <p:cNvPr id="258" name="Shape 258"/>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8" name="Shape 2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Shape 269"/>
          <p:cNvSpPr/>
          <p:nvPr>
            <p:ph type="title"/>
          </p:nvPr>
        </p:nvSpPr>
        <p:spPr>
          <a:prstGeom prst="rect">
            <a:avLst/>
          </a:prstGeom>
        </p:spPr>
        <p:txBody>
          <a:bodyPr/>
          <a:lstStyle/>
          <a:p>
            <a:pPr/>
            <a:r>
              <a:t>COURSE PROJECT</a:t>
            </a:r>
          </a:p>
        </p:txBody>
      </p:sp>
      <p:sp>
        <p:nvSpPr>
          <p:cNvPr id="270" name="Shape 270"/>
          <p:cNvSpPr/>
          <p:nvPr>
            <p:ph type="body" idx="1"/>
          </p:nvPr>
        </p:nvSpPr>
        <p:spPr>
          <a:prstGeom prst="rect">
            <a:avLst/>
          </a:prstGeom>
        </p:spPr>
        <p:txBody>
          <a:bodyPr/>
          <a:lstStyle/>
          <a:p>
            <a:pPr marL="0" indent="0" defTabSz="1524000">
              <a:lnSpc>
                <a:spcPct val="110000"/>
              </a:lnSpc>
              <a:spcBef>
                <a:spcPts val="500"/>
              </a:spcBef>
              <a:buClrTx/>
              <a:buSzTx/>
              <a:buFontTx/>
              <a:buNone/>
              <a:defRPr b="0"/>
            </a:pPr>
            <a:r>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p>
          <a:p>
            <a:pPr marL="0" indent="0" defTabSz="1524000">
              <a:lnSpc>
                <a:spcPct val="110000"/>
              </a:lnSpc>
              <a:spcBef>
                <a:spcPts val="500"/>
              </a:spcBef>
              <a:buClrTx/>
              <a:buSzTx/>
              <a:buFontTx/>
              <a:buNone/>
              <a:defRPr b="0"/>
            </a:pPr>
            <a:r>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p>
          <a:p>
            <a:pPr marL="0" indent="0" defTabSz="1524000">
              <a:lnSpc>
                <a:spcPct val="110000"/>
              </a:lnSpc>
              <a:spcBef>
                <a:spcPts val="500"/>
              </a:spcBef>
              <a:buClrTx/>
              <a:buSzTx/>
              <a:buFontTx/>
              <a:buNone/>
              <a:defRPr b="0"/>
            </a:pPr>
            <a:r>
              <a:t>Look at past projects on the github account for some ideas.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4" name="Shape 274"/>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7728" marR="27728">
              <a:lnSpc>
                <a:spcPct val="120000"/>
              </a:lnSpc>
              <a:defRPr sz="1800"/>
            </a:pPr>
            <a:r>
              <a:rPr sz="1900"/>
              <a:t>Prework</a:t>
            </a:r>
            <a:endParaRPr sz="1900"/>
          </a:p>
          <a:p>
            <a:pPr marL="207115" marR="27728" indent="-138747">
              <a:lnSpc>
                <a:spcPct val="120000"/>
              </a:lnSpc>
              <a:buSzPct val="69000"/>
              <a:buFont typeface="Lucida Grande"/>
              <a:defRPr sz="1800"/>
            </a:pPr>
            <a:r>
              <a:rPr sz="1900"/>
              <a:t>Software Installations</a:t>
            </a:r>
            <a:endParaRPr sz="1900"/>
          </a:p>
          <a:p>
            <a:pPr lvl="1" marL="353165" marR="27728" indent="-138747">
              <a:lnSpc>
                <a:spcPct val="120000"/>
              </a:lnSpc>
              <a:buSzPct val="69000"/>
              <a:buFont typeface="Lucida Grande"/>
              <a:defRPr sz="1800"/>
            </a:pPr>
            <a:r>
              <a:rPr sz="1900"/>
              <a:t>Anaconda Python 2.7</a:t>
            </a:r>
            <a:endParaRPr sz="1900"/>
          </a:p>
          <a:p>
            <a:pPr lvl="1" marL="353165" marR="27728" indent="-138747">
              <a:lnSpc>
                <a:spcPct val="120000"/>
              </a:lnSpc>
              <a:buSzPct val="69000"/>
              <a:buFont typeface="Lucida Grande"/>
              <a:defRPr sz="1800"/>
            </a:pPr>
            <a:r>
              <a:rPr sz="1900"/>
              <a:t>Git Client (and github account)</a:t>
            </a:r>
            <a:endParaRPr sz="1900"/>
          </a:p>
          <a:p>
            <a:pPr lvl="1" marL="353165" marR="27728" indent="-138747">
              <a:lnSpc>
                <a:spcPct val="120000"/>
              </a:lnSpc>
              <a:buSzPct val="69000"/>
              <a:buFont typeface="Lucida Grande"/>
              <a:defRPr sz="1800"/>
            </a:pPr>
            <a:r>
              <a:rPr sz="1900"/>
              <a:t>Slack (and account setup - WITH PHOTO!)</a:t>
            </a:r>
            <a:endParaRPr sz="1900"/>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pPr/>
            <a:r>
              <a:t>15</a:t>
            </a:r>
          </a:p>
        </p:txBody>
      </p:sp>
      <p:sp>
        <p:nvSpPr>
          <p:cNvPr id="276" name="Shape 276"/>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 Day 1</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80" name="Shape 280"/>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7728" marR="27728">
              <a:lnSpc>
                <a:spcPct val="120000"/>
              </a:lnSpc>
              <a:defRPr sz="1800"/>
            </a:pPr>
            <a:r>
              <a:rPr sz="1900"/>
              <a:t>Prework</a:t>
            </a:r>
            <a:endParaRPr sz="1900"/>
          </a:p>
          <a:p>
            <a:pPr marL="207115" marR="27728" indent="-138747">
              <a:lnSpc>
                <a:spcPct val="120000"/>
              </a:lnSpc>
              <a:buSzPct val="69000"/>
              <a:buFont typeface="Lucida Grande"/>
              <a:defRPr sz="1800"/>
            </a:pPr>
            <a:r>
              <a:rPr sz="1900"/>
              <a:t>Readings</a:t>
            </a:r>
            <a:endParaRPr sz="1900"/>
          </a:p>
          <a:p>
            <a:pPr lvl="1" marL="353165" marR="27728" indent="-138747">
              <a:lnSpc>
                <a:spcPct val="120000"/>
              </a:lnSpc>
              <a:buSzPct val="69000"/>
              <a:buFont typeface="Lucida Grande"/>
              <a:defRPr sz="1800"/>
            </a:pPr>
            <a:r>
              <a:rPr sz="1900"/>
              <a:t>Metacademy Learning Plan</a:t>
            </a:r>
            <a:endParaRPr sz="1900"/>
          </a:p>
          <a:p>
            <a:pPr lvl="1" marL="353165" marR="27728" indent="-138747">
              <a:lnSpc>
                <a:spcPct val="120000"/>
              </a:lnSpc>
              <a:buSzPct val="69000"/>
              <a:buFont typeface="Lucida Grande"/>
              <a:defRPr sz="1800"/>
            </a:pPr>
            <a:r>
              <a:rPr sz="1900"/>
              <a:t>Data Science Handbook</a:t>
            </a:r>
            <a:endParaRPr sz="1900"/>
          </a:p>
          <a:p>
            <a:pPr lvl="1" marL="353165" marR="27728" indent="-138747">
              <a:lnSpc>
                <a:spcPct val="120000"/>
              </a:lnSpc>
              <a:buSzPct val="69000"/>
              <a:buFont typeface="Lucida Grande"/>
              <a:defRPr sz="1800"/>
            </a:pPr>
            <a:r>
              <a:rPr sz="1900"/>
              <a:t>An Introduction to Statistical Learning</a:t>
            </a:r>
          </a:p>
        </p:txBody>
      </p:sp>
      <p:sp>
        <p:nvSpPr>
          <p:cNvPr id="281" name="Shape 281"/>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pPr/>
            <a:r>
              <a:t>16</a:t>
            </a:r>
          </a:p>
        </p:txBody>
      </p:sp>
      <p:sp>
        <p:nvSpPr>
          <p:cNvPr id="282" name="Shape 282"/>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 Day 1</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86" name="Shape 28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7728" marR="27728">
              <a:lnSpc>
                <a:spcPct val="120000"/>
              </a:lnSpc>
              <a:defRPr sz="1800"/>
            </a:pPr>
            <a:r>
              <a:rPr sz="1900"/>
              <a:t>Prework</a:t>
            </a:r>
            <a:endParaRPr sz="1900"/>
          </a:p>
          <a:p>
            <a:pPr marL="207115" marR="27728" indent="-138747">
              <a:lnSpc>
                <a:spcPct val="120000"/>
              </a:lnSpc>
              <a:buSzPct val="69000"/>
              <a:buFont typeface="Lucida Grande"/>
              <a:defRPr sz="1800"/>
            </a:pPr>
            <a:r>
              <a:rPr sz="1900"/>
              <a:t>Optional Readings</a:t>
            </a:r>
            <a:endParaRPr sz="1900"/>
          </a:p>
          <a:p>
            <a:pPr lvl="1" marL="353165" marR="27728" indent="-138747">
              <a:lnSpc>
                <a:spcPct val="120000"/>
              </a:lnSpc>
              <a:buSzPct val="69000"/>
              <a:buFont typeface="Lucida Grande"/>
              <a:defRPr sz="1800"/>
            </a:pPr>
            <a:r>
              <a:rPr sz="1900"/>
              <a:t>Codecademy Python course</a:t>
            </a:r>
            <a:endParaRPr sz="1900"/>
          </a:p>
          <a:p>
            <a:pPr lvl="1" marL="353165" marR="27728" indent="-138747">
              <a:lnSpc>
                <a:spcPct val="120000"/>
              </a:lnSpc>
              <a:buSzPct val="69000"/>
              <a:buFont typeface="Lucida Grande"/>
              <a:defRPr sz="1800"/>
            </a:pPr>
            <a:r>
              <a:rPr sz="1900"/>
              <a:t>Python for Data Analysis</a:t>
            </a:r>
            <a:endParaRPr sz="1900"/>
          </a:p>
          <a:p>
            <a:pPr lvl="1" marL="353165" marR="27728" indent="-138747">
              <a:lnSpc>
                <a:spcPct val="120000"/>
              </a:lnSpc>
              <a:buSzPct val="69000"/>
              <a:buFont typeface="Lucida Grande"/>
              <a:defRPr sz="1800"/>
            </a:pPr>
            <a:r>
              <a:rPr sz="1900"/>
              <a:t>Learn Python the Hard Way</a:t>
            </a:r>
            <a:endParaRPr sz="1900"/>
          </a:p>
          <a:p>
            <a:pPr lvl="1" marL="353165" marR="27728" indent="-138747">
              <a:lnSpc>
                <a:spcPct val="120000"/>
              </a:lnSpc>
              <a:buSzPct val="69000"/>
              <a:buFont typeface="Lucida Grande"/>
              <a:defRPr sz="1800"/>
            </a:pPr>
            <a:r>
              <a:rPr sz="1900"/>
              <a:t>Command Line Crash Course</a:t>
            </a:r>
            <a:endParaRPr sz="1900"/>
          </a:p>
          <a:p>
            <a:pPr lvl="1" marL="353165" marR="27728" indent="-138747">
              <a:lnSpc>
                <a:spcPct val="120000"/>
              </a:lnSpc>
              <a:buSzPct val="69000"/>
              <a:buFont typeface="Lucida Grande"/>
              <a:defRPr sz="1800"/>
            </a:pPr>
            <a:r>
              <a:rPr sz="1900"/>
              <a:t>Khan Academy - Probability</a:t>
            </a:r>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pPr/>
            <a:r>
              <a:t>17</a:t>
            </a:r>
          </a:p>
        </p:txBody>
      </p:sp>
      <p:sp>
        <p:nvSpPr>
          <p:cNvPr id="288" name="Shape 288"/>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 Day 1</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47" name="Shape 147"/>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Shape 148"/>
          <p:cNvSpPr/>
          <p:nvPr>
            <p:ph type="title"/>
          </p:nvPr>
        </p:nvSpPr>
        <p:spPr>
          <a:prstGeom prst="rect">
            <a:avLst/>
          </a:prstGeom>
        </p:spPr>
        <p:txBody>
          <a:bodyPr/>
          <a:lstStyle/>
          <a:p>
            <a:pPr/>
            <a:r>
              <a:t>AGENDA</a:t>
            </a:r>
          </a:p>
        </p:txBody>
      </p:sp>
      <p:sp>
        <p:nvSpPr>
          <p:cNvPr id="149" name="Shape 149"/>
          <p:cNvSpPr/>
          <p:nvPr>
            <p:ph type="body" idx="1"/>
          </p:nvPr>
        </p:nvSpPr>
        <p:spPr>
          <a:prstGeom prst="rect">
            <a:avLst/>
          </a:prstGeom>
        </p:spPr>
        <p:txBody>
          <a:bodyPr/>
          <a:lstStyle/>
          <a:p>
            <a:pPr marL="352777" indent="-352777">
              <a:buClrTx/>
              <a:buSzPct val="100000"/>
              <a:buFontTx/>
              <a:buAutoNum type="arabicPeriod" startAt="1"/>
            </a:pPr>
            <a:r>
              <a:t>Meet The Instructors</a:t>
            </a:r>
          </a:p>
          <a:p>
            <a:pPr marL="352777" indent="-352777">
              <a:buClrTx/>
              <a:buSzPct val="100000"/>
              <a:buFontTx/>
              <a:buAutoNum type="arabicPeriod" startAt="1"/>
            </a:pPr>
            <a:r>
              <a:t>Meet Your Classmates</a:t>
            </a:r>
          </a:p>
          <a:p>
            <a:pPr marL="352777" indent="-352777">
              <a:buClrTx/>
              <a:buSzPct val="100000"/>
              <a:buFontTx/>
              <a:buAutoNum type="arabicPeriod" startAt="1"/>
            </a:pPr>
            <a:r>
              <a:t>Instructor Philosophy</a:t>
            </a:r>
          </a:p>
          <a:p>
            <a:pPr marL="352777" indent="-352777">
              <a:buClrTx/>
              <a:buSzPct val="100000"/>
              <a:buFontTx/>
              <a:buAutoNum type="arabicPeriod" startAt="1"/>
            </a:pPr>
            <a:r>
              <a:t>Content Philosophy</a:t>
            </a:r>
          </a:p>
          <a:p>
            <a:pPr marL="352777" indent="-352777">
              <a:buClrTx/>
              <a:buSzPct val="100000"/>
              <a:buFontTx/>
              <a:buAutoNum type="arabicPeriod" startAt="1"/>
            </a:pPr>
            <a:r>
              <a:t>How To Succeed</a:t>
            </a:r>
          </a:p>
          <a:p>
            <a:pPr marL="352777" indent="-352777">
              <a:buClrTx/>
              <a:buSzPct val="100000"/>
              <a:buFontTx/>
              <a:buAutoNum type="arabicPeriod" startAt="1"/>
            </a:pPr>
            <a:r>
              <a:t>Typical Class</a:t>
            </a:r>
          </a:p>
          <a:p>
            <a:pPr marL="352777" indent="-352777">
              <a:buClrTx/>
              <a:buSzPct val="100000"/>
              <a:buFontTx/>
              <a:buAutoNum type="arabicPeriod" startAt="1"/>
            </a:pPr>
            <a:r>
              <a:t>Logistics</a:t>
            </a:r>
          </a:p>
          <a:p>
            <a:pPr marL="352777" indent="-352777">
              <a:buClrTx/>
              <a:buSzPct val="100000"/>
              <a:buFontTx/>
              <a:buAutoNum type="arabicPeriod" startAt="1"/>
            </a:pPr>
            <a:r>
              <a:t>Course Project</a:t>
            </a:r>
          </a:p>
          <a:p>
            <a:pPr marL="352777" indent="-352777">
              <a:buClrTx/>
              <a:buSzPct val="100000"/>
              <a:buFontTx/>
              <a:buAutoNum type="arabicPeriod" startAt="1"/>
            </a:pPr>
            <a:r>
              <a:t>Setting Up</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p>
          <a:p>
            <a:pPr algn="l">
              <a:defRPr>
                <a:solidFill>
                  <a:srgbClr val="FFFFFF"/>
                </a:solidFill>
                <a:latin typeface="Rockwell"/>
                <a:ea typeface="Rockwell"/>
                <a:cs typeface="Rockwell"/>
                <a:sym typeface="Rockwell"/>
              </a:defRPr>
            </a:pPr>
          </a:p>
          <a:p>
            <a:pPr algn="l">
              <a:defRPr>
                <a:solidFill>
                  <a:srgbClr val="FFFFFF"/>
                </a:solidFill>
                <a:latin typeface="Rockwell"/>
                <a:ea typeface="Rockwell"/>
                <a:cs typeface="Rockwell"/>
                <a:sym typeface="Rockwell"/>
              </a:defRPr>
            </a:pPr>
          </a:p>
          <a:p>
            <a:pPr algn="l">
              <a:defRPr>
                <a:solidFill>
                  <a:srgbClr val="FFFFFF"/>
                </a:solidFill>
                <a:latin typeface="Rockwell"/>
                <a:ea typeface="Rockwell"/>
                <a:cs typeface="Rockwell"/>
                <a:sym typeface="Rockwell"/>
              </a:defRPr>
            </a:p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b="0" sz="2000">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p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p>
            <a:pPr algn="r">
              <a:defRPr b="0" sz="120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algn="l">
              <a:lnSpc>
                <a:spcPct val="120000"/>
              </a:lnSpc>
              <a:defRPr sz="2000">
                <a:solidFill>
                  <a:srgbClr val="FFFFFF"/>
                </a:solidFill>
                <a:uFillTx/>
              </a:defRPr>
            </a:pPr>
          </a:p>
          <a:p>
            <a:pPr algn="l">
              <a:lnSpc>
                <a:spcPct val="120000"/>
              </a:lnSpc>
              <a:defRPr sz="2000">
                <a:solidFill>
                  <a:srgbClr val="FFFFFF"/>
                </a:solidFill>
                <a:uFillTx/>
              </a:defRPr>
            </a:pPr>
            <a:r>
              <a:t>Data scientist at Caltex, previously working in the areas of fraud detection, insurance and web analytics. Provided analytics services for businesses ranging from startups to ASX100 listed companies</a:t>
            </a:r>
          </a:p>
          <a:p>
            <a:pPr algn="l">
              <a:defRPr sz="2000">
                <a:solidFill>
                  <a:srgbClr val="FFFFFF"/>
                </a:solidFill>
                <a:uFillTx/>
              </a:defRPr>
            </a:pPr>
          </a:p>
          <a:p>
            <a:pPr algn="l">
              <a:defRPr sz="2000">
                <a:solidFill>
                  <a:srgbClr val="FFFFFF"/>
                </a:solidFill>
                <a:uFillTx/>
              </a:defRPr>
            </a:pPr>
          </a:p>
          <a:p>
            <a:pPr algn="l">
              <a:buSzPct val="125000"/>
              <a:buChar char="•"/>
              <a:defRPr sz="2000">
                <a:solidFill>
                  <a:srgbClr val="FFFFFF"/>
                </a:solidFill>
                <a:uFillTx/>
              </a:defRPr>
            </a:pPr>
          </a:p>
          <a:p>
            <a:pPr algn="l">
              <a:defRPr sz="2000">
                <a:solidFill>
                  <a:srgbClr val="FFFFFF"/>
                </a:solidFill>
                <a:uFillTx/>
              </a:defRPr>
            </a:pPr>
          </a:p>
          <a:p>
            <a:pPr algn="l">
              <a:defRPr sz="2000">
                <a:solidFill>
                  <a:srgbClr val="FFFFFF"/>
                </a:solidFill>
                <a:uFillTx/>
              </a:defRPr>
            </a:pPr>
          </a:p>
          <a:p>
            <a:pPr algn="l">
              <a:defRPr sz="2000">
                <a:solidFill>
                  <a:srgbClr val="FFFFFF"/>
                </a:solidFill>
                <a:uFillTx/>
              </a:defRPr>
            </a:pPr>
          </a:p>
        </p:txBody>
      </p:sp>
      <p:sp>
        <p:nvSpPr>
          <p:cNvPr id="157" name="Shape 157"/>
          <p:cNvSpPr/>
          <p:nvPr/>
        </p:nvSpPr>
        <p:spPr>
          <a:xfrm>
            <a:off x="1726012" y="331837"/>
            <a:ext cx="5905414"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IAN HANSEL -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invalidUrl="" action="" tgtFrame="" tooltip="" history="1" highlightClick="0" endSnd="0"/>
              </a:defRPr>
            </a:lvl1pPr>
          </a:lstStyle>
          <a:p>
            <a:pPr>
              <a:defRPr u="none"/>
            </a:pPr>
            <a:r>
              <a:rPr u="sng">
                <a:hlinkClick r:id="rId3" invalidUrl="" action="" tgtFrame="" tooltip="" history="1" highlightClick="0" endSnd="0"/>
              </a:rPr>
              <a:t>http://www.flickr.com/photos/michaelhooper/7876600000/</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pPr/>
            <a:r>
              <a:t>Data scientist at Rocketboots working with computer vision engineers on CCTV and security products. Previously did analytics on consumer, social and political data for small and medium enterprise. Fascinated by all kinds of datasets!</a:t>
            </a:r>
          </a:p>
        </p:txBody>
      </p:sp>
      <p:sp>
        <p:nvSpPr>
          <p:cNvPr id="162" name="Shape 162"/>
          <p:cNvSpPr/>
          <p:nvPr/>
        </p:nvSpPr>
        <p:spPr>
          <a:xfrm>
            <a:off x="2685966" y="331837"/>
            <a:ext cx="3985507"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MATT GIBSON - TA</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p>
          <a:p>
            <a:pPr algn="l">
              <a:defRPr sz="1800">
                <a:solidFill>
                  <a:srgbClr val="FFFFFF"/>
                </a:solidFill>
                <a:uFillTx/>
              </a:defRPr>
            </a:pPr>
          </a:p>
          <a:p>
            <a:pPr algn="l">
              <a:defRPr sz="1800">
                <a:solidFill>
                  <a:srgbClr val="FFFFFF"/>
                </a:solidFill>
                <a:uFillTx/>
              </a:defRPr>
            </a:pPr>
          </a:p>
          <a:p>
            <a:pPr algn="l">
              <a:buSzPct val="125000"/>
              <a:buChar char="•"/>
              <a:defRPr sz="1800">
                <a:solidFill>
                  <a:srgbClr val="FFFFFF"/>
                </a:solidFill>
                <a:uFillTx/>
              </a:defRPr>
            </a:pPr>
          </a:p>
          <a:p>
            <a:pPr algn="l">
              <a:defRPr sz="1800">
                <a:solidFill>
                  <a:srgbClr val="FFFFFF"/>
                </a:solidFill>
                <a:uFillTx/>
              </a:defRPr>
            </a:pPr>
          </a:p>
          <a:p>
            <a:pPr algn="l">
              <a:defRPr sz="1800">
                <a:solidFill>
                  <a:srgbClr val="FFFFFF"/>
                </a:solidFill>
                <a:uFillTx/>
              </a:defRPr>
            </a:pPr>
          </a:p>
          <a:p>
            <a:pPr algn="l">
              <a:defRPr sz="1800">
                <a:solidFill>
                  <a:srgbClr val="FFFFFF"/>
                </a:solidFill>
                <a:uFillTx/>
              </a:defRPr>
            </a:p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pPr/>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invalidUrl="" action="" tgtFrame="" tooltip="" history="1" highlightClick="0" endSnd="0"/>
              </a:defRPr>
            </a:lvl1pPr>
          </a:lstStyle>
          <a:p>
            <a:pPr>
              <a:defRPr u="none"/>
            </a:pPr>
            <a:r>
              <a:rPr u="sng">
                <a:hlinkClick r:id="rId3" invalidUrl="" action="" tgtFrame="" tooltip="" history="1" highlightClick="0" endSnd="0"/>
              </a:rPr>
              <a:t>http://www.flickr.com/photos/davefayram/3803310706</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2" name="Shape 1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5" name="Shape 175"/>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Shape 176"/>
          <p:cNvSpPr/>
          <p:nvPr>
            <p:ph type="title"/>
          </p:nvPr>
        </p:nvSpPr>
        <p:spPr>
          <a:prstGeom prst="rect">
            <a:avLst/>
          </a:prstGeom>
        </p:spPr>
        <p:txBody>
          <a:bodyPr/>
          <a:lstStyle/>
          <a:p>
            <a:pPr/>
            <a:r>
              <a:t>INSTRUCTOR PHILOSOPHY</a:t>
            </a:r>
          </a:p>
        </p:txBody>
      </p:sp>
      <p:sp>
        <p:nvSpPr>
          <p:cNvPr id="177" name="Shape 177"/>
          <p:cNvSpPr/>
          <p:nvPr>
            <p:ph type="body" idx="1"/>
          </p:nvPr>
        </p:nvSpPr>
        <p:spPr>
          <a:prstGeom prst="rect">
            <a:avLst/>
          </a:prstGeom>
        </p:spPr>
        <p:txBody>
          <a:bodyPr/>
          <a:lstStyle/>
          <a:p>
            <a:pPr>
              <a:lnSpc>
                <a:spcPct val="200000"/>
              </a:lnSpc>
            </a:pPr>
            <a:r>
              <a:t>Embrace Diversity</a:t>
            </a:r>
          </a:p>
          <a:p>
            <a:pPr>
              <a:lnSpc>
                <a:spcPct val="200000"/>
              </a:lnSpc>
            </a:pPr>
            <a:r>
              <a:t>Seek an Optimal Pace</a:t>
            </a:r>
          </a:p>
          <a:p>
            <a:pPr>
              <a:lnSpc>
                <a:spcPct val="200000"/>
              </a:lnSpc>
            </a:pPr>
            <a:r>
              <a:t>Communicate Early and Often</a:t>
            </a:r>
          </a:p>
          <a:p>
            <a:pPr>
              <a:lnSpc>
                <a:spcPct val="200000"/>
              </a:lnSpc>
            </a:pPr>
            <a:r>
              <a:t>Success is not a grade, it’s an application</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3" name="Shape 183"/>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Shape 184"/>
          <p:cNvSpPr/>
          <p:nvPr>
            <p:ph type="title"/>
          </p:nvPr>
        </p:nvSpPr>
        <p:spPr>
          <a:prstGeom prst="rect">
            <a:avLst/>
          </a:prstGeom>
        </p:spPr>
        <p:txBody>
          <a:bodyPr/>
          <a:lstStyle/>
          <a:p>
            <a:pPr/>
            <a:r>
              <a:t>CONTENT PHILOSOPHY</a:t>
            </a:r>
          </a:p>
        </p:txBody>
      </p:sp>
      <p:sp>
        <p:nvSpPr>
          <p:cNvPr id="185" name="Shape 185"/>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1824037" y="3048000"/>
            <a:ext cx="5715001" cy="1905000"/>
          </a:xfrm>
          <a:prstGeom prst="rect">
            <a:avLst/>
          </a:prstGeom>
          <a:ln w="25400"/>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2" name="Shape 192"/>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ph type="title"/>
          </p:nvPr>
        </p:nvSpPr>
        <p:spPr>
          <a:prstGeom prst="rect">
            <a:avLst/>
          </a:prstGeom>
        </p:spPr>
        <p:txBody>
          <a:bodyPr/>
          <a:lstStyle/>
          <a:p>
            <a:pPr/>
            <a:r>
              <a:t>CONTENT PHILOSOPHY</a:t>
            </a:r>
          </a:p>
        </p:txBody>
      </p:sp>
      <p:sp>
        <p:nvSpPr>
          <p:cNvPr id="194" name="Shape 194"/>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b="0" sz="1100"/>
            </a:pPr>
            <a:r>
              <a:t>Data Science: An Action Plan for Expanding the Technical Areas of the Field of Statistics</a:t>
            </a:r>
          </a:p>
          <a:p>
            <a:pPr defTabSz="1524000">
              <a:lnSpc>
                <a:spcPct val="110000"/>
              </a:lnSpc>
              <a:buFont typeface="Lucida Grande"/>
              <a:defRPr b="0" sz="110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b="0" sz="1100"/>
            </a:pPr>
            <a:r>
              <a:t>Drew Conway’s </a:t>
            </a:r>
          </a:p>
          <a:p>
            <a:pPr defTabSz="1524000">
              <a:lnSpc>
                <a:spcPct val="110000"/>
              </a:lnSpc>
              <a:buFont typeface="Lucida Grande"/>
              <a:defRPr b="0" sz="1100"/>
            </a:pPr>
            <a:r>
              <a:t>Data Science Venn Diagram</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3" name="Shape 203"/>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hape 204"/>
          <p:cNvSpPr/>
          <p:nvPr>
            <p:ph type="title"/>
          </p:nvPr>
        </p:nvSpPr>
        <p:spPr>
          <a:prstGeom prst="rect">
            <a:avLst/>
          </a:prstGeom>
        </p:spPr>
        <p:txBody>
          <a:bodyPr/>
          <a:lstStyle/>
          <a:p>
            <a:pPr/>
            <a:r>
              <a:t>CONTENT PHILOSOPHY</a:t>
            </a:r>
          </a:p>
        </p:txBody>
      </p:sp>
      <p:pic>
        <p:nvPicPr>
          <p:cNvPr id="205"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